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  <a:srgbClr val="A8A400"/>
    <a:srgbClr val="FFFF99"/>
    <a:srgbClr val="FFFF00"/>
    <a:srgbClr val="FFFF66"/>
    <a:srgbClr val="CDC8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724" y="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2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6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7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3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3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5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5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0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2ABD-DD92-44CB-8D78-F6919ABE5B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83B5-80BE-4820-8EF6-7829978E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2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Y:\RD Current\Clients\Pharma\A-D\Astellas\XXXX Betmiga leavepieces\Graphics\Bladder-0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1" y="1979712"/>
            <a:ext cx="5976664" cy="4612323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alpha val="5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文字方塊 4"/>
          <p:cNvSpPr txBox="1">
            <a:spLocks noChangeArrowheads="1"/>
          </p:cNvSpPr>
          <p:nvPr/>
        </p:nvSpPr>
        <p:spPr bwMode="auto">
          <a:xfrm>
            <a:off x="1003497" y="3628439"/>
            <a:ext cx="4968552" cy="1231106"/>
          </a:xfrm>
          <a:prstGeom prst="rect">
            <a:avLst/>
          </a:prstGeom>
          <a:noFill/>
          <a:ln w="38100" cap="flat" cmpd="sng" algn="ctr">
            <a:solidFill>
              <a:srgbClr val="DAA6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1pPr>
            <a:lvl2pPr marL="37931725" indent="-37474525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9pPr>
          </a:lstStyle>
          <a:p>
            <a:pPr algn="ctr" eaLnBrk="1" hangingPunct="1"/>
            <a:r>
              <a:rPr kumimoji="0" lang="zh-TW" altLang="en-US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成大醫院、部立台南醫院 泌尿科</a:t>
            </a:r>
            <a:endParaRPr kumimoji="0" lang="en-US" altLang="zh-TW" sz="6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/>
            <a:endParaRPr kumimoji="0" lang="en-US" altLang="zh-TW" sz="1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/>
            <a:r>
              <a:rPr kumimoji="0" lang="zh-TW" altLang="en-US" sz="4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黃鶴翔 副教授醫師</a:t>
            </a:r>
            <a:endParaRPr kumimoji="0" lang="en-US" altLang="en-US" sz="40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65936" y="6338166"/>
            <a:ext cx="6832768" cy="177372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9pPr>
          </a:lstStyle>
          <a:p>
            <a:pPr>
              <a:defRPr/>
            </a:pPr>
            <a:r>
              <a:rPr kumimoji="0" lang="zh-TW" altLang="en-US" sz="32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日期：</a:t>
            </a:r>
            <a:r>
              <a:rPr kumimoji="0" lang="en-US" altLang="zh-TW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106</a:t>
            </a:r>
            <a:r>
              <a:rPr kumimoji="0" lang="zh-TW" altLang="en-US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年</a:t>
            </a:r>
            <a:r>
              <a:rPr kumimoji="0" lang="en-US" altLang="zh-TW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7</a:t>
            </a:r>
            <a:r>
              <a:rPr kumimoji="0" lang="zh-TW" altLang="en-US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月</a:t>
            </a:r>
            <a:r>
              <a:rPr kumimoji="0" lang="en-US" altLang="zh-TW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13</a:t>
            </a:r>
            <a:r>
              <a:rPr kumimoji="0" lang="zh-TW" altLang="en-US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日</a:t>
            </a:r>
            <a:endParaRPr kumimoji="0" lang="en-US" altLang="zh-TW" sz="2800" b="1" dirty="0" smtClean="0">
              <a:solidFill>
                <a:srgbClr val="FFFFFF"/>
              </a:solidFill>
              <a:latin typeface="微軟正黑體" pitchFamily="4" charset="-120"/>
              <a:ea typeface="微軟正黑體" pitchFamily="4" charset="-120"/>
            </a:endParaRPr>
          </a:p>
          <a:p>
            <a:pPr>
              <a:defRPr/>
            </a:pPr>
            <a:r>
              <a:rPr kumimoji="0" lang="zh-TW" altLang="en-US" sz="32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時間</a:t>
            </a:r>
            <a:r>
              <a:rPr kumimoji="0" lang="zh-TW" altLang="en-US" sz="32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：</a:t>
            </a:r>
            <a:r>
              <a:rPr kumimoji="0" lang="zh-TW" altLang="en-US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下午</a:t>
            </a:r>
            <a:r>
              <a:rPr kumimoji="0" lang="en-US" altLang="zh-TW" sz="28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6:35</a:t>
            </a:r>
            <a:endParaRPr kumimoji="0" lang="en-US" altLang="zh-TW" sz="2800" b="1" dirty="0" smtClean="0">
              <a:solidFill>
                <a:srgbClr val="FFFFFF"/>
              </a:solidFill>
              <a:latin typeface="微軟正黑體" pitchFamily="4" charset="-120"/>
              <a:ea typeface="微軟正黑體" pitchFamily="4" charset="-120"/>
            </a:endParaRPr>
          </a:p>
          <a:p>
            <a:pPr>
              <a:defRPr/>
            </a:pPr>
            <a:r>
              <a:rPr kumimoji="0" lang="zh-TW" altLang="en-US" sz="32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地點</a:t>
            </a:r>
            <a:r>
              <a:rPr kumimoji="0" lang="zh-TW" altLang="en-US" sz="3200" b="1" dirty="0" smtClean="0">
                <a:solidFill>
                  <a:srgbClr val="FFFFFF"/>
                </a:solidFill>
                <a:latin typeface="微軟正黑體" pitchFamily="4" charset="-120"/>
                <a:ea typeface="微軟正黑體" pitchFamily="4" charset="-120"/>
              </a:rPr>
              <a:t>：億載里里民活動中心</a:t>
            </a:r>
            <a:endParaRPr kumimoji="0" lang="en-US" altLang="zh-CN" sz="3200" b="1" dirty="0" smtClean="0">
              <a:solidFill>
                <a:srgbClr val="FFFFFF"/>
              </a:solidFill>
              <a:latin typeface="微軟正黑體" pitchFamily="4" charset="-120"/>
              <a:ea typeface="微軟正黑體" pitchFamily="4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55440" y="2286228"/>
            <a:ext cx="6864666" cy="1166395"/>
          </a:xfrm>
          <a:noFill/>
        </p:spPr>
        <p:txBody>
          <a:bodyPr tIns="288000" bIns="288000" anchor="ctr">
            <a:prstTxWarp prst="textTriangle">
              <a:avLst/>
            </a:prstTxWarp>
            <a:noAutofit/>
          </a:bodyPr>
          <a:lstStyle>
            <a:lvl1pPr algn="ctr">
              <a:lnSpc>
                <a:spcPct val="90000"/>
              </a:lnSpc>
              <a:defRPr sz="2400" b="1" baseline="0"/>
            </a:lvl1pPr>
          </a:lstStyle>
          <a:p>
            <a:r>
              <a:rPr lang="zh-TW" altLang="en-US" sz="2800" dirty="0" smtClean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您的排尿順暢嗎</a:t>
            </a:r>
            <a:r>
              <a:rPr lang="en-US" altLang="zh-TW" sz="2800" dirty="0" smtClean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?</a:t>
            </a:r>
            <a:r>
              <a:rPr lang="zh-TW" altLang="en-US" sz="2800" dirty="0" smtClean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 您為了排尿而苦惱嗎</a:t>
            </a:r>
            <a:r>
              <a:rPr lang="en-US" altLang="zh-TW" sz="2800" dirty="0" smtClean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?</a:t>
            </a:r>
            <a:br>
              <a:rPr lang="en-US" altLang="zh-TW" sz="2800" dirty="0" smtClean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</a:br>
            <a:r>
              <a:rPr lang="zh-TW" altLang="en-US" sz="2800" dirty="0" smtClean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 想知道如何解</a:t>
            </a:r>
            <a:r>
              <a:rPr lang="zh-TW" altLang="en-US" sz="2800" dirty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決</a:t>
            </a:r>
            <a:r>
              <a:rPr lang="zh-TW" altLang="en-US" sz="2800" dirty="0" smtClean="0">
                <a:ln w="0">
                  <a:solidFill>
                    <a:srgbClr val="A8A400"/>
                  </a:solidFill>
                </a:ln>
                <a:solidFill>
                  <a:srgbClr val="A8A4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嗎？</a:t>
            </a:r>
            <a:endParaRPr lang="en-US" sz="2800" dirty="0">
              <a:ln w="0">
                <a:solidFill>
                  <a:srgbClr val="A8A400"/>
                </a:solidFill>
              </a:ln>
              <a:solidFill>
                <a:srgbClr val="A8A4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8425490"/>
            <a:ext cx="6858000" cy="718509"/>
          </a:xfrm>
          <a:prstGeom prst="rect">
            <a:avLst/>
          </a:prstGeom>
          <a:gradFill rotWithShape="1">
            <a:gsLst>
              <a:gs pos="0">
                <a:srgbClr val="FFC425"/>
              </a:gs>
              <a:gs pos="13000">
                <a:srgbClr val="FFC425"/>
              </a:gs>
              <a:gs pos="59000">
                <a:srgbClr val="F5EC5A"/>
              </a:gs>
              <a:gs pos="95000">
                <a:srgbClr val="FFC425"/>
              </a:gs>
              <a:gs pos="100000">
                <a:srgbClr val="FFC42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460" y="702227"/>
            <a:ext cx="6867128" cy="1435617"/>
          </a:xfrm>
          <a:prstGeom prst="rect">
            <a:avLst/>
          </a:prstGeom>
          <a:gradFill rotWithShape="1">
            <a:gsLst>
              <a:gs pos="0">
                <a:srgbClr val="FFC425"/>
              </a:gs>
              <a:gs pos="13000">
                <a:srgbClr val="FFC425"/>
              </a:gs>
              <a:gs pos="59000">
                <a:srgbClr val="F5EC5A"/>
              </a:gs>
              <a:gs pos="95000">
                <a:srgbClr val="FFC425"/>
              </a:gs>
              <a:gs pos="100000">
                <a:srgbClr val="FFC42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7" name="圖片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1" y="672297"/>
            <a:ext cx="700985" cy="1451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圖片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154" y="702226"/>
            <a:ext cx="728846" cy="1435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" y="24907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900" y="434816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                       </a:t>
            </a: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2900" y="602456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矩形 1"/>
          <p:cNvSpPr/>
          <p:nvPr/>
        </p:nvSpPr>
        <p:spPr>
          <a:xfrm>
            <a:off x="188270" y="399750"/>
            <a:ext cx="6582850" cy="59688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zh-TW" altLang="en-US" sz="4000" spc="50" dirty="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r>
              <a:rPr lang="zh-TW" altLang="en-US" sz="4000" spc="50" dirty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載</a:t>
            </a:r>
            <a:r>
              <a:rPr lang="zh-TW" altLang="en-US" sz="4000" cap="none" spc="50" dirty="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里</a:t>
            </a:r>
            <a:r>
              <a:rPr lang="zh-TW" altLang="en-US" sz="4000" cap="none" spc="50" dirty="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里民衛教活動</a:t>
            </a:r>
            <a:endParaRPr lang="zh-TW" altLang="en-US" sz="4000" cap="none" spc="50" dirty="0">
              <a:ln w="952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440" y="738634"/>
            <a:ext cx="685235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8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尿  尿  你  我  他</a:t>
            </a:r>
            <a:endParaRPr lang="en-US" altLang="zh-TW" sz="48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常見的泌尿問題</a:t>
            </a:r>
            <a:endParaRPr lang="en-US" altLang="zh-TW" sz="3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9359" y="8155645"/>
            <a:ext cx="597156" cy="269845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-23531" y="8408567"/>
            <a:ext cx="688153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900" spc="50" dirty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主辦單位</a:t>
            </a:r>
            <a:r>
              <a:rPr lang="zh-TW" altLang="en-US" sz="1900" spc="50" dirty="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：國立成功大學醫學院附設醫院</a:t>
            </a:r>
            <a:endParaRPr lang="en-US" altLang="zh-TW" sz="1900" spc="50" dirty="0">
              <a:ln w="952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1900" spc="5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協辦</a:t>
            </a:r>
            <a:r>
              <a:rPr lang="zh-TW" altLang="en-US" sz="1900" spc="5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單位</a:t>
            </a:r>
            <a:r>
              <a:rPr lang="zh-TW" altLang="en-US" sz="1900" spc="5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：億載</a:t>
            </a:r>
            <a:r>
              <a:rPr lang="zh-TW" altLang="en-US" sz="1900" spc="5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里</a:t>
            </a:r>
            <a:r>
              <a:rPr lang="zh-TW" altLang="en-US" sz="1900" spc="50" dirty="0" smtClean="0">
                <a:ln w="952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辦公處、台灣安斯泰來製藥股份有限公司</a:t>
            </a:r>
            <a:endParaRPr lang="en-US" altLang="zh-TW" sz="1900" spc="50" dirty="0">
              <a:ln w="952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24" name="文字方塊 5"/>
          <p:cNvSpPr txBox="1">
            <a:spLocks noChangeArrowheads="1"/>
          </p:cNvSpPr>
          <p:nvPr/>
        </p:nvSpPr>
        <p:spPr bwMode="auto">
          <a:xfrm>
            <a:off x="99321" y="5128706"/>
            <a:ext cx="30444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1pPr>
            <a:lvl2pPr marL="37931725" indent="-37474525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" charset="-128"/>
              </a:defRPr>
            </a:lvl9pPr>
          </a:lstStyle>
          <a:p>
            <a:pPr eaLnBrk="1" hangingPunct="1"/>
            <a:r>
              <a:rPr kumimoji="0" lang="zh-TW" altLang="en-US" sz="3200" b="1" i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親自為您解惑</a:t>
            </a:r>
            <a:r>
              <a:rPr kumimoji="0" lang="en-US" altLang="zh-TW" sz="3200" b="1" i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!!</a:t>
            </a:r>
            <a:endParaRPr kumimoji="0" lang="en-US" altLang="zh-CN" sz="3200" b="1" i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爆炸 2 21"/>
          <p:cNvSpPr/>
          <p:nvPr/>
        </p:nvSpPr>
        <p:spPr>
          <a:xfrm rot="965313">
            <a:off x="3153029" y="4687962"/>
            <a:ext cx="4482634" cy="2799301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pitchFamily="4" charset="-128"/>
              </a:defRPr>
            </a:lvl9pPr>
          </a:lstStyle>
          <a:p>
            <a:pPr algn="ctr">
              <a:defRPr/>
            </a:pPr>
            <a:r>
              <a:rPr kumimoji="0" lang="zh-TW" altLang="en-US" sz="3200" b="1" dirty="0" smtClean="0">
                <a:solidFill>
                  <a:srgbClr val="C00000"/>
                </a:solidFill>
                <a:latin typeface="微軟正黑體" pitchFamily="4" charset="-120"/>
                <a:ea typeface="微軟正黑體" pitchFamily="4" charset="-120"/>
              </a:rPr>
              <a:t>全程免費！</a:t>
            </a:r>
            <a:endParaRPr kumimoji="0" lang="en-US" altLang="zh-TW" sz="3200" b="1" dirty="0" smtClean="0">
              <a:solidFill>
                <a:srgbClr val="C00000"/>
              </a:solidFill>
              <a:latin typeface="微軟正黑體" pitchFamily="4" charset="-120"/>
              <a:ea typeface="微軟正黑體" pitchFamily="4" charset="-120"/>
            </a:endParaRPr>
          </a:p>
          <a:p>
            <a:pPr algn="ctr">
              <a:defRPr/>
            </a:pPr>
            <a:r>
              <a:rPr kumimoji="0" lang="zh-TW" altLang="en-US" sz="2000" b="1" dirty="0" smtClean="0">
                <a:solidFill>
                  <a:srgbClr val="C00000"/>
                </a:solidFill>
                <a:latin typeface="微軟正黑體" pitchFamily="4" charset="-120"/>
                <a:ea typeface="微軟正黑體" pitchFamily="4" charset="-120"/>
              </a:rPr>
              <a:t>現場提供餐盒</a:t>
            </a:r>
            <a:endParaRPr kumimoji="0" lang="en-US" altLang="zh-TW" sz="2000" b="1" dirty="0" smtClean="0">
              <a:solidFill>
                <a:srgbClr val="C00000"/>
              </a:solidFill>
              <a:latin typeface="微軟正黑體" pitchFamily="4" charset="-120"/>
              <a:ea typeface="微軟正黑體" pitchFamily="4" charset="-120"/>
            </a:endParaRPr>
          </a:p>
          <a:p>
            <a:pPr algn="ctr">
              <a:defRPr/>
            </a:pPr>
            <a:r>
              <a:rPr kumimoji="0" lang="zh-TW" altLang="en-US" sz="2000" b="1" dirty="0" smtClean="0">
                <a:solidFill>
                  <a:srgbClr val="C00000"/>
                </a:solidFill>
                <a:latin typeface="微軟正黑體" pitchFamily="4" charset="-120"/>
                <a:ea typeface="微軟正黑體" pitchFamily="4" charset="-120"/>
              </a:rPr>
              <a:t>限前</a:t>
            </a:r>
            <a:r>
              <a:rPr kumimoji="0" lang="en-US" altLang="zh-TW" sz="2000" b="1" dirty="0" smtClean="0">
                <a:solidFill>
                  <a:srgbClr val="C00000"/>
                </a:solidFill>
                <a:latin typeface="微軟正黑體" pitchFamily="4" charset="-120"/>
                <a:ea typeface="微軟正黑體" pitchFamily="4" charset="-120"/>
              </a:rPr>
              <a:t>50</a:t>
            </a:r>
            <a:r>
              <a:rPr kumimoji="0" lang="zh-TW" altLang="en-US" sz="2000" b="1" dirty="0" smtClean="0">
                <a:solidFill>
                  <a:srgbClr val="C00000"/>
                </a:solidFill>
                <a:latin typeface="微軟正黑體" pitchFamily="4" charset="-120"/>
                <a:ea typeface="微軟正黑體" pitchFamily="4" charset="-120"/>
              </a:rPr>
              <a:t>名聽眾</a:t>
            </a:r>
            <a:endParaRPr kumimoji="0" lang="en-US" altLang="zh-TW" sz="2000" b="1" dirty="0" smtClean="0">
              <a:solidFill>
                <a:srgbClr val="C00000"/>
              </a:solidFill>
              <a:latin typeface="微軟正黑體" pitchFamily="4" charset="-120"/>
              <a:ea typeface="微軟正黑體" pitchFamily="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0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5539</TotalTime>
  <Words>103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ＭＳ Ｐゴシック</vt:lpstr>
      <vt:lpstr>微軟正黑體</vt:lpstr>
      <vt:lpstr>微軟正黑體 Light</vt:lpstr>
      <vt:lpstr>新細明體</vt:lpstr>
      <vt:lpstr>標楷體</vt:lpstr>
      <vt:lpstr>Arial</vt:lpstr>
      <vt:lpstr>Calibri</vt:lpstr>
      <vt:lpstr>Times New Roman</vt:lpstr>
      <vt:lpstr>Office 佈景主題</vt:lpstr>
      <vt:lpstr>  您的排尿順暢嗎?   您為了排尿而苦惱嗎?   想知道如何解決嗎？</vt:lpstr>
    </vt:vector>
  </TitlesOfParts>
  <Company>Astellas Pharma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Kuo, Raphael(郭毓軒)</dc:creator>
  <cp:lastModifiedBy>Chiang, Eason(姜文逸)</cp:lastModifiedBy>
  <cp:revision>68</cp:revision>
  <cp:lastPrinted>2016-09-29T04:07:23Z</cp:lastPrinted>
  <dcterms:created xsi:type="dcterms:W3CDTF">2016-08-29T04:47:39Z</dcterms:created>
  <dcterms:modified xsi:type="dcterms:W3CDTF">2017-06-09T02:48:39Z</dcterms:modified>
</cp:coreProperties>
</file>