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600"/>
    <a:srgbClr val="A8A400"/>
    <a:srgbClr val="FFFF99"/>
    <a:srgbClr val="FFFF00"/>
    <a:srgbClr val="FFFF66"/>
    <a:srgbClr val="CDC8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724" y="3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2ABD-DD92-44CB-8D78-F6919ABE5B83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83B5-80BE-4820-8EF6-7829978E7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62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2ABD-DD92-44CB-8D78-F6919ABE5B83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83B5-80BE-4820-8EF6-7829978E7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462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2ABD-DD92-44CB-8D78-F6919ABE5B83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83B5-80BE-4820-8EF6-7829978E7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179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2ABD-DD92-44CB-8D78-F6919ABE5B83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83B5-80BE-4820-8EF6-7829978E7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34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2ABD-DD92-44CB-8D78-F6919ABE5B83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83B5-80BE-4820-8EF6-7829978E7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39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2ABD-DD92-44CB-8D78-F6919ABE5B83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83B5-80BE-4820-8EF6-7829978E7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452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2ABD-DD92-44CB-8D78-F6919ABE5B83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83B5-80BE-4820-8EF6-7829978E7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7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2ABD-DD92-44CB-8D78-F6919ABE5B83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83B5-80BE-4820-8EF6-7829978E7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559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2ABD-DD92-44CB-8D78-F6919ABE5B83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83B5-80BE-4820-8EF6-7829978E7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501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2ABD-DD92-44CB-8D78-F6919ABE5B83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83B5-80BE-4820-8EF6-7829978E7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512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2ABD-DD92-44CB-8D78-F6919ABE5B83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83B5-80BE-4820-8EF6-7829978E7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747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12ABD-DD92-44CB-8D78-F6919ABE5B83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A83B5-80BE-4820-8EF6-7829978E7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29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3" descr="Y:\RD Current\Clients\Pharma\A-D\Astellas\XXXX Betmiga leavepieces\Graphics\Bladder-01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  <a14:imgEffect>
                      <a14:sharpenSoften amount="50000"/>
                    </a14:imgEffect>
                    <a14:imgEffect>
                      <a14:colorTemperature colorTemp="5300"/>
                    </a14:imgEffect>
                    <a14:imgEffect>
                      <a14:saturation sat="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81" y="1979712"/>
            <a:ext cx="5976664" cy="4612323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1">
                <a:alpha val="500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reflection stA="0" endPos="65000" dist="50800" dir="5400000" sy="-100000" algn="bl" rotWithShape="0"/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文字方塊 4"/>
          <p:cNvSpPr txBox="1">
            <a:spLocks noChangeArrowheads="1"/>
          </p:cNvSpPr>
          <p:nvPr/>
        </p:nvSpPr>
        <p:spPr bwMode="auto">
          <a:xfrm>
            <a:off x="1003497" y="3628439"/>
            <a:ext cx="4968552" cy="1231106"/>
          </a:xfrm>
          <a:prstGeom prst="rect">
            <a:avLst/>
          </a:prstGeom>
          <a:noFill/>
          <a:ln w="38100" cap="flat" cmpd="sng" algn="ctr">
            <a:solidFill>
              <a:srgbClr val="DAA600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4" charset="-128"/>
              </a:defRPr>
            </a:lvl1pPr>
            <a:lvl2pPr marL="37931725" indent="-37474525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4" charset="-128"/>
              </a:defRPr>
            </a:lvl9pPr>
          </a:lstStyle>
          <a:p>
            <a:pPr algn="ctr" eaLnBrk="1" hangingPunct="1"/>
            <a:r>
              <a:rPr kumimoji="0" lang="zh-TW" altLang="en-US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成大醫院、部立台南醫院 泌尿科</a:t>
            </a:r>
            <a:endParaRPr kumimoji="0" lang="en-US" altLang="zh-TW" sz="600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 eaLnBrk="1" hangingPunct="1"/>
            <a:endParaRPr kumimoji="0" lang="en-US" altLang="zh-TW" sz="1000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 eaLnBrk="1" hangingPunct="1"/>
            <a:r>
              <a:rPr kumimoji="0" lang="zh-TW" altLang="en-US" sz="40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黃鶴翔 副教授醫師</a:t>
            </a:r>
            <a:endParaRPr kumimoji="0" lang="en-US" altLang="en-US" sz="4000" b="1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" name="圓角矩形 24"/>
          <p:cNvSpPr/>
          <p:nvPr/>
        </p:nvSpPr>
        <p:spPr>
          <a:xfrm>
            <a:off x="65936" y="6338166"/>
            <a:ext cx="6832768" cy="177372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ヒラギノ角ゴ Pro W3" pitchFamily="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Arial" charset="0"/>
                <a:ea typeface="ヒラギノ角ゴ Pro W3" pitchFamily="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ヒラギノ角ゴ Pro W3" pitchFamily="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Arial" charset="0"/>
                <a:ea typeface="ヒラギノ角ゴ Pro W3" pitchFamily="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Arial" charset="0"/>
                <a:ea typeface="ヒラギノ角ゴ Pro W3" pitchFamily="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ヒラギノ角ゴ Pro W3" pitchFamily="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ヒラギノ角ゴ Pro W3" pitchFamily="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ヒラギノ角ゴ Pro W3" pitchFamily="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ヒラギノ角ゴ Pro W3" pitchFamily="4" charset="-128"/>
              </a:defRPr>
            </a:lvl9pPr>
          </a:lstStyle>
          <a:p>
            <a:pPr>
              <a:defRPr/>
            </a:pPr>
            <a:r>
              <a:rPr kumimoji="0" lang="zh-TW" altLang="en-US" sz="3200" b="1" dirty="0" smtClean="0">
                <a:solidFill>
                  <a:srgbClr val="FFFFFF"/>
                </a:solidFill>
                <a:latin typeface="微軟正黑體" pitchFamily="4" charset="-120"/>
                <a:ea typeface="微軟正黑體" pitchFamily="4" charset="-120"/>
              </a:rPr>
              <a:t>日期：</a:t>
            </a:r>
            <a:r>
              <a:rPr kumimoji="0" lang="en-US" altLang="zh-TW" sz="2800" b="1" dirty="0" smtClean="0">
                <a:solidFill>
                  <a:srgbClr val="FFFFFF"/>
                </a:solidFill>
                <a:latin typeface="微軟正黑體" pitchFamily="4" charset="-120"/>
                <a:ea typeface="微軟正黑體" pitchFamily="4" charset="-120"/>
              </a:rPr>
              <a:t>106</a:t>
            </a:r>
            <a:r>
              <a:rPr kumimoji="0" lang="zh-TW" altLang="en-US" sz="2800" b="1" dirty="0" smtClean="0">
                <a:solidFill>
                  <a:srgbClr val="FFFFFF"/>
                </a:solidFill>
                <a:latin typeface="微軟正黑體" pitchFamily="4" charset="-120"/>
                <a:ea typeface="微軟正黑體" pitchFamily="4" charset="-120"/>
              </a:rPr>
              <a:t>年</a:t>
            </a:r>
            <a:r>
              <a:rPr kumimoji="0" lang="en-US" altLang="zh-TW" sz="2800" b="1" dirty="0" smtClean="0">
                <a:solidFill>
                  <a:srgbClr val="FFFFFF"/>
                </a:solidFill>
                <a:latin typeface="微軟正黑體" pitchFamily="4" charset="-120"/>
                <a:ea typeface="微軟正黑體" pitchFamily="4" charset="-120"/>
              </a:rPr>
              <a:t>7</a:t>
            </a:r>
            <a:r>
              <a:rPr kumimoji="0" lang="zh-TW" altLang="en-US" sz="2800" b="1" dirty="0" smtClean="0">
                <a:solidFill>
                  <a:srgbClr val="FFFFFF"/>
                </a:solidFill>
                <a:latin typeface="微軟正黑體" pitchFamily="4" charset="-120"/>
                <a:ea typeface="微軟正黑體" pitchFamily="4" charset="-120"/>
              </a:rPr>
              <a:t>月</a:t>
            </a:r>
            <a:r>
              <a:rPr kumimoji="0" lang="en-US" altLang="zh-TW" sz="2800" b="1" dirty="0" smtClean="0">
                <a:solidFill>
                  <a:srgbClr val="FFFFFF"/>
                </a:solidFill>
                <a:latin typeface="微軟正黑體" pitchFamily="4" charset="-120"/>
                <a:ea typeface="微軟正黑體" pitchFamily="4" charset="-120"/>
              </a:rPr>
              <a:t>13</a:t>
            </a:r>
            <a:r>
              <a:rPr kumimoji="0" lang="zh-TW" altLang="en-US" sz="2800" b="1" dirty="0" smtClean="0">
                <a:solidFill>
                  <a:srgbClr val="FFFFFF"/>
                </a:solidFill>
                <a:latin typeface="微軟正黑體" pitchFamily="4" charset="-120"/>
                <a:ea typeface="微軟正黑體" pitchFamily="4" charset="-120"/>
              </a:rPr>
              <a:t>日</a:t>
            </a:r>
            <a:endParaRPr kumimoji="0" lang="en-US" altLang="zh-TW" sz="2800" b="1" dirty="0" smtClean="0">
              <a:solidFill>
                <a:srgbClr val="FFFFFF"/>
              </a:solidFill>
              <a:latin typeface="微軟正黑體" pitchFamily="4" charset="-120"/>
              <a:ea typeface="微軟正黑體" pitchFamily="4" charset="-120"/>
            </a:endParaRPr>
          </a:p>
          <a:p>
            <a:pPr>
              <a:defRPr/>
            </a:pPr>
            <a:r>
              <a:rPr kumimoji="0" lang="zh-TW" altLang="en-US" sz="3200" b="1" dirty="0" smtClean="0">
                <a:solidFill>
                  <a:srgbClr val="FFFFFF"/>
                </a:solidFill>
                <a:latin typeface="微軟正黑體" pitchFamily="4" charset="-120"/>
                <a:ea typeface="微軟正黑體" pitchFamily="4" charset="-120"/>
              </a:rPr>
              <a:t>時間</a:t>
            </a:r>
            <a:r>
              <a:rPr kumimoji="0" lang="zh-TW" altLang="en-US" sz="3200" b="1" dirty="0" smtClean="0">
                <a:solidFill>
                  <a:srgbClr val="FFFFFF"/>
                </a:solidFill>
                <a:latin typeface="微軟正黑體" pitchFamily="4" charset="-120"/>
                <a:ea typeface="微軟正黑體" pitchFamily="4" charset="-120"/>
              </a:rPr>
              <a:t>：</a:t>
            </a:r>
            <a:r>
              <a:rPr kumimoji="0" lang="zh-TW" altLang="en-US" sz="2800" b="1" dirty="0" smtClean="0">
                <a:solidFill>
                  <a:srgbClr val="FFFFFF"/>
                </a:solidFill>
                <a:latin typeface="微軟正黑體" pitchFamily="4" charset="-120"/>
                <a:ea typeface="微軟正黑體" pitchFamily="4" charset="-120"/>
              </a:rPr>
              <a:t>下午</a:t>
            </a:r>
            <a:r>
              <a:rPr kumimoji="0" lang="en-US" altLang="zh-TW" sz="2800" b="1" dirty="0" smtClean="0">
                <a:solidFill>
                  <a:srgbClr val="FFFFFF"/>
                </a:solidFill>
                <a:latin typeface="微軟正黑體" pitchFamily="4" charset="-120"/>
                <a:ea typeface="微軟正黑體" pitchFamily="4" charset="-120"/>
              </a:rPr>
              <a:t>6:35</a:t>
            </a:r>
            <a:endParaRPr kumimoji="0" lang="en-US" altLang="zh-TW" sz="2800" b="1" dirty="0" smtClean="0">
              <a:solidFill>
                <a:srgbClr val="FFFFFF"/>
              </a:solidFill>
              <a:latin typeface="微軟正黑體" pitchFamily="4" charset="-120"/>
              <a:ea typeface="微軟正黑體" pitchFamily="4" charset="-120"/>
            </a:endParaRPr>
          </a:p>
          <a:p>
            <a:pPr>
              <a:defRPr/>
            </a:pPr>
            <a:r>
              <a:rPr kumimoji="0" lang="zh-TW" altLang="en-US" sz="3200" b="1" dirty="0" smtClean="0">
                <a:solidFill>
                  <a:srgbClr val="FFFFFF"/>
                </a:solidFill>
                <a:latin typeface="微軟正黑體" pitchFamily="4" charset="-120"/>
                <a:ea typeface="微軟正黑體" pitchFamily="4" charset="-120"/>
              </a:rPr>
              <a:t>地點</a:t>
            </a:r>
            <a:r>
              <a:rPr kumimoji="0" lang="zh-TW" altLang="en-US" sz="3200" b="1" dirty="0" smtClean="0">
                <a:solidFill>
                  <a:srgbClr val="FFFFFF"/>
                </a:solidFill>
                <a:latin typeface="微軟正黑體" pitchFamily="4" charset="-120"/>
                <a:ea typeface="微軟正黑體" pitchFamily="4" charset="-120"/>
              </a:rPr>
              <a:t>：億載里里民活動中心</a:t>
            </a:r>
            <a:endParaRPr kumimoji="0" lang="en-US" altLang="zh-CN" sz="3200" b="1" dirty="0" smtClean="0">
              <a:solidFill>
                <a:srgbClr val="FFFFFF"/>
              </a:solidFill>
              <a:latin typeface="微軟正黑體" pitchFamily="4" charset="-120"/>
              <a:ea typeface="微軟正黑體" pitchFamily="4" charset="-12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55440" y="2286228"/>
            <a:ext cx="6864666" cy="1166395"/>
          </a:xfrm>
          <a:noFill/>
        </p:spPr>
        <p:txBody>
          <a:bodyPr tIns="288000" bIns="288000" anchor="ctr">
            <a:prstTxWarp prst="textTriangle">
              <a:avLst/>
            </a:prstTxWarp>
            <a:noAutofit/>
          </a:bodyPr>
          <a:lstStyle>
            <a:lvl1pPr algn="ctr">
              <a:lnSpc>
                <a:spcPct val="90000"/>
              </a:lnSpc>
              <a:defRPr sz="2400" b="1" baseline="0"/>
            </a:lvl1pPr>
          </a:lstStyle>
          <a:p>
            <a:r>
              <a:rPr lang="zh-TW" altLang="en-US" sz="2800" dirty="0" smtClean="0">
                <a:ln w="0">
                  <a:solidFill>
                    <a:srgbClr val="A8A400"/>
                  </a:solidFill>
                </a:ln>
                <a:solidFill>
                  <a:srgbClr val="A8A4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  您的排尿順暢嗎</a:t>
            </a:r>
            <a:r>
              <a:rPr lang="en-US" altLang="zh-TW" sz="2800" dirty="0" smtClean="0">
                <a:ln w="0">
                  <a:solidFill>
                    <a:srgbClr val="A8A400"/>
                  </a:solidFill>
                </a:ln>
                <a:solidFill>
                  <a:srgbClr val="A8A4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?</a:t>
            </a:r>
            <a:r>
              <a:rPr lang="zh-TW" altLang="en-US" sz="2800" dirty="0" smtClean="0">
                <a:ln w="0">
                  <a:solidFill>
                    <a:srgbClr val="A8A400"/>
                  </a:solidFill>
                </a:ln>
                <a:solidFill>
                  <a:srgbClr val="A8A4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   您為了排尿而苦惱嗎</a:t>
            </a:r>
            <a:r>
              <a:rPr lang="en-US" altLang="zh-TW" sz="2800" dirty="0" smtClean="0">
                <a:ln w="0">
                  <a:solidFill>
                    <a:srgbClr val="A8A400"/>
                  </a:solidFill>
                </a:ln>
                <a:solidFill>
                  <a:srgbClr val="A8A4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?</a:t>
            </a:r>
            <a:br>
              <a:rPr lang="en-US" altLang="zh-TW" sz="2800" dirty="0" smtClean="0">
                <a:ln w="0">
                  <a:solidFill>
                    <a:srgbClr val="A8A400"/>
                  </a:solidFill>
                </a:ln>
                <a:solidFill>
                  <a:srgbClr val="A8A4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軟正黑體 Light" panose="020B0304030504040204" pitchFamily="34" charset="-120"/>
                <a:ea typeface="微軟正黑體 Light" panose="020B0304030504040204" pitchFamily="34" charset="-120"/>
              </a:rPr>
            </a:br>
            <a:r>
              <a:rPr lang="zh-TW" altLang="en-US" sz="2800" dirty="0" smtClean="0">
                <a:ln w="0">
                  <a:solidFill>
                    <a:srgbClr val="A8A400"/>
                  </a:solidFill>
                </a:ln>
                <a:solidFill>
                  <a:srgbClr val="A8A4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  想知道如何解</a:t>
            </a:r>
            <a:r>
              <a:rPr lang="zh-TW" altLang="en-US" sz="2800" dirty="0">
                <a:ln w="0">
                  <a:solidFill>
                    <a:srgbClr val="A8A400"/>
                  </a:solidFill>
                </a:ln>
                <a:solidFill>
                  <a:srgbClr val="A8A4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決</a:t>
            </a:r>
            <a:r>
              <a:rPr lang="zh-TW" altLang="en-US" sz="2800" dirty="0" smtClean="0">
                <a:ln w="0">
                  <a:solidFill>
                    <a:srgbClr val="A8A400"/>
                  </a:solidFill>
                </a:ln>
                <a:solidFill>
                  <a:srgbClr val="A8A4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嗎？</a:t>
            </a:r>
            <a:endParaRPr lang="en-US" sz="2800" dirty="0">
              <a:ln w="0">
                <a:solidFill>
                  <a:srgbClr val="A8A400"/>
                </a:solidFill>
              </a:ln>
              <a:solidFill>
                <a:srgbClr val="A8A4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0" y="8425490"/>
            <a:ext cx="6858000" cy="718509"/>
          </a:xfrm>
          <a:prstGeom prst="rect">
            <a:avLst/>
          </a:prstGeom>
          <a:gradFill rotWithShape="1">
            <a:gsLst>
              <a:gs pos="0">
                <a:srgbClr val="FFC425"/>
              </a:gs>
              <a:gs pos="13000">
                <a:srgbClr val="FFC425"/>
              </a:gs>
              <a:gs pos="59000">
                <a:srgbClr val="F5EC5A"/>
              </a:gs>
              <a:gs pos="95000">
                <a:srgbClr val="FFC425"/>
              </a:gs>
              <a:gs pos="100000">
                <a:srgbClr val="FFC425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altLang="ja-JP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0460" y="702227"/>
            <a:ext cx="6867128" cy="1435617"/>
          </a:xfrm>
          <a:prstGeom prst="rect">
            <a:avLst/>
          </a:prstGeom>
          <a:gradFill rotWithShape="1">
            <a:gsLst>
              <a:gs pos="0">
                <a:srgbClr val="FFC425"/>
              </a:gs>
              <a:gs pos="13000">
                <a:srgbClr val="FFC425"/>
              </a:gs>
              <a:gs pos="59000">
                <a:srgbClr val="F5EC5A"/>
              </a:gs>
              <a:gs pos="95000">
                <a:srgbClr val="FFC425"/>
              </a:gs>
              <a:gs pos="100000">
                <a:srgbClr val="FFC425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altLang="ja-JP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27" name="圖片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41" y="672297"/>
            <a:ext cx="700985" cy="14513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圖片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154" y="702226"/>
            <a:ext cx="728846" cy="14356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42900" y="2490788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42900" y="4348163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                          </a:t>
            </a:r>
            <a:endParaRPr kumimoji="0" lang="en-US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42900" y="6024563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矩形 1"/>
          <p:cNvSpPr/>
          <p:nvPr/>
        </p:nvSpPr>
        <p:spPr>
          <a:xfrm>
            <a:off x="188270" y="399750"/>
            <a:ext cx="6582850" cy="596884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Button">
              <a:avLst/>
            </a:prstTxWarp>
            <a:spAutoFit/>
          </a:bodyPr>
          <a:lstStyle/>
          <a:p>
            <a:pPr algn="ctr"/>
            <a:r>
              <a:rPr lang="zh-TW" altLang="en-US" sz="4000" spc="50" dirty="0" smtClean="0">
                <a:ln w="9525" cmpd="sng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億</a:t>
            </a:r>
            <a:r>
              <a:rPr lang="zh-TW" altLang="en-US" sz="4000" spc="50" dirty="0">
                <a:ln w="9525" cmpd="sng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載</a:t>
            </a:r>
            <a:r>
              <a:rPr lang="zh-TW" altLang="en-US" sz="4000" cap="none" spc="50" dirty="0" smtClean="0">
                <a:ln w="9525" cmpd="sng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里</a:t>
            </a:r>
            <a:r>
              <a:rPr lang="zh-TW" altLang="en-US" sz="4000" cap="none" spc="50" dirty="0" smtClean="0">
                <a:ln w="9525" cmpd="sng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里民衛教活動</a:t>
            </a:r>
            <a:endParaRPr lang="zh-TW" altLang="en-US" sz="4000" cap="none" spc="50" dirty="0">
              <a:ln w="9525" cmpd="sng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5440" y="738634"/>
            <a:ext cx="6852355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8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尿  尿  你  我  他</a:t>
            </a:r>
            <a:endParaRPr lang="en-US" altLang="zh-TW" sz="4800" b="1" dirty="0" smtClean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6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常見的泌尿問題</a:t>
            </a:r>
            <a:endParaRPr lang="en-US" altLang="zh-TW" sz="3600" b="1" dirty="0" smtClean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29359" y="8155645"/>
            <a:ext cx="597156" cy="269845"/>
          </a:xfrm>
          <a:prstGeom prst="rect">
            <a:avLst/>
          </a:prstGeom>
          <a:noFill/>
        </p:spPr>
      </p:pic>
      <p:sp>
        <p:nvSpPr>
          <p:cNvPr id="17" name="矩形 16"/>
          <p:cNvSpPr/>
          <p:nvPr/>
        </p:nvSpPr>
        <p:spPr>
          <a:xfrm>
            <a:off x="-23531" y="8408567"/>
            <a:ext cx="688153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900" spc="50" dirty="0">
                <a:ln w="9525" cmpd="sng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主辦單位</a:t>
            </a:r>
            <a:r>
              <a:rPr lang="zh-TW" altLang="en-US" sz="1900" spc="50" dirty="0" smtClean="0">
                <a:ln w="9525" cmpd="sng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：國立成功大學醫學院附設醫院</a:t>
            </a:r>
            <a:endParaRPr lang="en-US" altLang="zh-TW" sz="1900" spc="50" dirty="0">
              <a:ln w="9525" cmpd="sng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r>
              <a:rPr lang="zh-TW" altLang="en-US" sz="1900" spc="50">
                <a:ln w="9525" cmpd="sng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協辦</a:t>
            </a:r>
            <a:r>
              <a:rPr lang="zh-TW" altLang="en-US" sz="1900" spc="50" smtClean="0">
                <a:ln w="9525" cmpd="sng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單位</a:t>
            </a:r>
            <a:r>
              <a:rPr lang="zh-TW" altLang="en-US" sz="1900" spc="50" smtClean="0">
                <a:ln w="9525" cmpd="sng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：億載</a:t>
            </a:r>
            <a:r>
              <a:rPr lang="zh-TW" altLang="en-US" sz="1900" spc="50" smtClean="0">
                <a:ln w="9525" cmpd="sng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里</a:t>
            </a:r>
            <a:r>
              <a:rPr lang="zh-TW" altLang="en-US" sz="1900" spc="50" dirty="0" smtClean="0">
                <a:ln w="9525" cmpd="sng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辦公處、台灣安斯泰來製藥股份有限公司</a:t>
            </a:r>
            <a:endParaRPr lang="en-US" altLang="zh-TW" sz="1900" spc="50" dirty="0">
              <a:ln w="9525" cmpd="sng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</p:txBody>
      </p:sp>
      <p:sp>
        <p:nvSpPr>
          <p:cNvPr id="24" name="文字方塊 5"/>
          <p:cNvSpPr txBox="1">
            <a:spLocks noChangeArrowheads="1"/>
          </p:cNvSpPr>
          <p:nvPr/>
        </p:nvSpPr>
        <p:spPr bwMode="auto">
          <a:xfrm>
            <a:off x="99321" y="5128706"/>
            <a:ext cx="304442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4" charset="-128"/>
              </a:defRPr>
            </a:lvl1pPr>
            <a:lvl2pPr marL="37931725" indent="-37474525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4" charset="-128"/>
              </a:defRPr>
            </a:lvl9pPr>
          </a:lstStyle>
          <a:p>
            <a:pPr eaLnBrk="1" hangingPunct="1"/>
            <a:r>
              <a:rPr kumimoji="0" lang="zh-TW" altLang="en-US" sz="3200" b="1" i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親自為您解惑</a:t>
            </a:r>
            <a:r>
              <a:rPr kumimoji="0" lang="en-US" altLang="zh-TW" sz="3200" b="1" i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!!</a:t>
            </a:r>
            <a:endParaRPr kumimoji="0" lang="en-US" altLang="zh-CN" sz="3200" b="1" i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爆炸 2 21"/>
          <p:cNvSpPr/>
          <p:nvPr/>
        </p:nvSpPr>
        <p:spPr>
          <a:xfrm rot="965313">
            <a:off x="3153029" y="4687962"/>
            <a:ext cx="4482634" cy="2799301"/>
          </a:xfrm>
          <a:prstGeom prst="irregularSeal2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ヒラギノ角ゴ Pro W3" pitchFamily="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Arial" charset="0"/>
                <a:ea typeface="ヒラギノ角ゴ Pro W3" pitchFamily="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ヒラギノ角ゴ Pro W3" pitchFamily="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Arial" charset="0"/>
                <a:ea typeface="ヒラギノ角ゴ Pro W3" pitchFamily="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Arial" charset="0"/>
                <a:ea typeface="ヒラギノ角ゴ Pro W3" pitchFamily="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ヒラギノ角ゴ Pro W3" pitchFamily="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ヒラギノ角ゴ Pro W3" pitchFamily="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ヒラギノ角ゴ Pro W3" pitchFamily="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ヒラギノ角ゴ Pro W3" pitchFamily="4" charset="-128"/>
              </a:defRPr>
            </a:lvl9pPr>
          </a:lstStyle>
          <a:p>
            <a:pPr algn="ctr">
              <a:defRPr/>
            </a:pPr>
            <a:r>
              <a:rPr kumimoji="0" lang="zh-TW" altLang="en-US" sz="3200" b="1" dirty="0" smtClean="0">
                <a:solidFill>
                  <a:srgbClr val="C00000"/>
                </a:solidFill>
                <a:latin typeface="微軟正黑體" pitchFamily="4" charset="-120"/>
                <a:ea typeface="微軟正黑體" pitchFamily="4" charset="-120"/>
              </a:rPr>
              <a:t>全程免費！</a:t>
            </a:r>
            <a:endParaRPr kumimoji="0" lang="en-US" altLang="zh-TW" sz="3200" b="1" dirty="0" smtClean="0">
              <a:solidFill>
                <a:srgbClr val="C00000"/>
              </a:solidFill>
              <a:latin typeface="微軟正黑體" pitchFamily="4" charset="-120"/>
              <a:ea typeface="微軟正黑體" pitchFamily="4" charset="-120"/>
            </a:endParaRPr>
          </a:p>
          <a:p>
            <a:pPr algn="ctr">
              <a:defRPr/>
            </a:pPr>
            <a:r>
              <a:rPr kumimoji="0" lang="zh-TW" altLang="en-US" sz="2000" b="1" dirty="0" smtClean="0">
                <a:solidFill>
                  <a:srgbClr val="C00000"/>
                </a:solidFill>
                <a:latin typeface="微軟正黑體" pitchFamily="4" charset="-120"/>
                <a:ea typeface="微軟正黑體" pitchFamily="4" charset="-120"/>
              </a:rPr>
              <a:t>現場提供餐盒</a:t>
            </a:r>
            <a:endParaRPr kumimoji="0" lang="en-US" altLang="zh-TW" sz="2000" b="1" dirty="0" smtClean="0">
              <a:solidFill>
                <a:srgbClr val="C00000"/>
              </a:solidFill>
              <a:latin typeface="微軟正黑體" pitchFamily="4" charset="-120"/>
              <a:ea typeface="微軟正黑體" pitchFamily="4" charset="-120"/>
            </a:endParaRPr>
          </a:p>
          <a:p>
            <a:pPr algn="ctr">
              <a:defRPr/>
            </a:pPr>
            <a:r>
              <a:rPr kumimoji="0" lang="zh-TW" altLang="en-US" sz="2000" b="1" dirty="0" smtClean="0">
                <a:solidFill>
                  <a:srgbClr val="C00000"/>
                </a:solidFill>
                <a:latin typeface="微軟正黑體" pitchFamily="4" charset="-120"/>
                <a:ea typeface="微軟正黑體" pitchFamily="4" charset="-120"/>
              </a:rPr>
              <a:t>限前</a:t>
            </a:r>
            <a:r>
              <a:rPr kumimoji="0" lang="en-US" altLang="zh-TW" sz="2000" b="1" dirty="0" smtClean="0">
                <a:solidFill>
                  <a:srgbClr val="C00000"/>
                </a:solidFill>
                <a:latin typeface="微軟正黑體" pitchFamily="4" charset="-120"/>
                <a:ea typeface="微軟正黑體" pitchFamily="4" charset="-120"/>
              </a:rPr>
              <a:t>50</a:t>
            </a:r>
            <a:r>
              <a:rPr kumimoji="0" lang="zh-TW" altLang="en-US" sz="2000" b="1" dirty="0" smtClean="0">
                <a:solidFill>
                  <a:srgbClr val="C00000"/>
                </a:solidFill>
                <a:latin typeface="微軟正黑體" pitchFamily="4" charset="-120"/>
                <a:ea typeface="微軟正黑體" pitchFamily="4" charset="-120"/>
              </a:rPr>
              <a:t>名聽眾</a:t>
            </a:r>
            <a:endParaRPr kumimoji="0" lang="en-US" altLang="zh-TW" sz="2000" b="1" dirty="0" smtClean="0">
              <a:solidFill>
                <a:srgbClr val="C00000"/>
              </a:solidFill>
              <a:latin typeface="微軟正黑體" pitchFamily="4" charset="-120"/>
              <a:ea typeface="微軟正黑體" pitchFamily="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503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5539</TotalTime>
  <Words>103</Words>
  <Application>Microsoft Office PowerPoint</Application>
  <PresentationFormat>如螢幕大小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ＭＳ Ｐゴシック</vt:lpstr>
      <vt:lpstr>微軟正黑體</vt:lpstr>
      <vt:lpstr>微軟正黑體 Light</vt:lpstr>
      <vt:lpstr>新細明體</vt:lpstr>
      <vt:lpstr>標楷體</vt:lpstr>
      <vt:lpstr>Arial</vt:lpstr>
      <vt:lpstr>Calibri</vt:lpstr>
      <vt:lpstr>Times New Roman</vt:lpstr>
      <vt:lpstr>Office 佈景主題</vt:lpstr>
      <vt:lpstr>  您的排尿順暢嗎?   您為了排尿而苦惱嗎?   想知道如何解決嗎？</vt:lpstr>
    </vt:vector>
  </TitlesOfParts>
  <Company>Astellas Pharma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Kuo, Raphael(郭毓軒)</dc:creator>
  <cp:lastModifiedBy>Chiang, Eason(姜文逸)</cp:lastModifiedBy>
  <cp:revision>68</cp:revision>
  <cp:lastPrinted>2016-09-29T04:07:23Z</cp:lastPrinted>
  <dcterms:created xsi:type="dcterms:W3CDTF">2016-08-29T04:47:39Z</dcterms:created>
  <dcterms:modified xsi:type="dcterms:W3CDTF">2017-06-09T02:48:39Z</dcterms:modified>
</cp:coreProperties>
</file>